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57" r:id="rId4"/>
    <p:sldId id="271" r:id="rId5"/>
    <p:sldId id="272" r:id="rId6"/>
    <p:sldId id="258" r:id="rId7"/>
    <p:sldId id="269" r:id="rId8"/>
    <p:sldId id="263" r:id="rId9"/>
    <p:sldId id="274" r:id="rId10"/>
    <p:sldId id="264" r:id="rId11"/>
    <p:sldId id="27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47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CBECAC-6D52-4814-8823-4989A5C7D639}" type="datetimeFigureOut">
              <a:rPr lang="en-US" smtClean="0"/>
              <a:pPr/>
              <a:t>11/9/2011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349E4-BEA7-4ECF-A9B4-A20D5EC0CC0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4254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00C6BC-CBC9-4409-BF24-ABC9096FF909}" type="slidenum">
              <a:rPr lang="en-US" smtClean="0">
                <a:latin typeface="Arial" pitchFamily="34" charset="0"/>
              </a:rPr>
              <a:pPr/>
              <a:t>3</a:t>
            </a:fld>
            <a:endParaRPr lang="en-US" dirty="0" smtClean="0">
              <a:latin typeface="Arial" pitchFamily="34" charset="0"/>
            </a:endParaRPr>
          </a:p>
        </p:txBody>
      </p:sp>
      <p:sp>
        <p:nvSpPr>
          <p:cNvPr id="3379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33796" name="Notes Placeholder 2"/>
          <p:cNvSpPr>
            <a:spLocks noGrp="1"/>
          </p:cNvSpPr>
          <p:nvPr>
            <p:ph type="body" idx="1"/>
          </p:nvPr>
        </p:nvSpPr>
        <p:spPr>
          <a:xfrm>
            <a:off x="686098" y="4345214"/>
            <a:ext cx="5485805" cy="4112381"/>
          </a:xfrm>
          <a:noFill/>
          <a:ln/>
        </p:spPr>
        <p:txBody>
          <a:bodyPr lIns="91415" tIns="45707" rIns="91415" bIns="45707"/>
          <a:lstStyle/>
          <a:p>
            <a:pPr marL="216233" indent="-216233" defTabSz="432465">
              <a:lnSpc>
                <a:spcPct val="80000"/>
              </a:lnSpc>
              <a:spcBef>
                <a:spcPct val="0"/>
              </a:spcBef>
            </a:pPr>
            <a:endParaRPr lang="en-US" b="1" dirty="0">
              <a:latin typeface="Arial" pitchFamily="34" charset="0"/>
            </a:endParaRPr>
          </a:p>
        </p:txBody>
      </p:sp>
      <p:sp>
        <p:nvSpPr>
          <p:cNvPr id="33797" name="Slide Number Placeholder 3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5" tIns="45707" rIns="91415" bIns="45707" anchor="b"/>
          <a:lstStyle/>
          <a:p>
            <a:pPr algn="r" defTabSz="456491"/>
            <a:fld id="{CABE825C-CD37-4F08-8E98-A1E5AD1223BF}" type="slidenum">
              <a:rPr lang="en-US" sz="1100">
                <a:latin typeface="Calibri" pitchFamily="34" charset="0"/>
              </a:rPr>
              <a:pPr algn="r" defTabSz="456491"/>
              <a:t>3</a:t>
            </a:fld>
            <a:endParaRPr lang="en-US" sz="11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92-E4D3-4B8B-AC76-AA4D61E25AEC}" type="datetimeFigureOut">
              <a:rPr lang="en-US" smtClean="0"/>
              <a:pPr/>
              <a:t>11/9/2011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15CA-A5AB-49DD-B9CB-ADB2A9D4C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92-E4D3-4B8B-AC76-AA4D61E25AEC}" type="datetimeFigureOut">
              <a:rPr lang="en-US" smtClean="0"/>
              <a:pPr/>
              <a:t>11/9/2011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15CA-A5AB-49DD-B9CB-ADB2A9D4C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92-E4D3-4B8B-AC76-AA4D61E25AEC}" type="datetimeFigureOut">
              <a:rPr lang="en-US" smtClean="0"/>
              <a:pPr/>
              <a:t>11/9/2011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15CA-A5AB-49DD-B9CB-ADB2A9D4C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92-E4D3-4B8B-AC76-AA4D61E25AEC}" type="datetimeFigureOut">
              <a:rPr lang="en-US" smtClean="0"/>
              <a:pPr/>
              <a:t>11/9/2011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15CA-A5AB-49DD-B9CB-ADB2A9D4C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92-E4D3-4B8B-AC76-AA4D61E25AEC}" type="datetimeFigureOut">
              <a:rPr lang="en-US" smtClean="0"/>
              <a:pPr/>
              <a:t>11/9/2011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15CA-A5AB-49DD-B9CB-ADB2A9D4C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92-E4D3-4B8B-AC76-AA4D61E25AEC}" type="datetimeFigureOut">
              <a:rPr lang="en-US" smtClean="0"/>
              <a:pPr/>
              <a:t>11/9/2011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15CA-A5AB-49DD-B9CB-ADB2A9D4C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92-E4D3-4B8B-AC76-AA4D61E25AEC}" type="datetimeFigureOut">
              <a:rPr lang="en-US" smtClean="0"/>
              <a:pPr/>
              <a:t>11/9/2011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15CA-A5AB-49DD-B9CB-ADB2A9D4C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92-E4D3-4B8B-AC76-AA4D61E25AEC}" type="datetimeFigureOut">
              <a:rPr lang="en-US" smtClean="0"/>
              <a:pPr/>
              <a:t>11/9/2011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15CA-A5AB-49DD-B9CB-ADB2A9D4C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92-E4D3-4B8B-AC76-AA4D61E25AEC}" type="datetimeFigureOut">
              <a:rPr lang="en-US" smtClean="0"/>
              <a:pPr/>
              <a:t>11/9/2011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15CA-A5AB-49DD-B9CB-ADB2A9D4C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92-E4D3-4B8B-AC76-AA4D61E25AEC}" type="datetimeFigureOut">
              <a:rPr lang="en-US" smtClean="0"/>
              <a:pPr/>
              <a:t>11/9/2011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15CA-A5AB-49DD-B9CB-ADB2A9D4C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95FB92-E4D3-4B8B-AC76-AA4D61E25AEC}" type="datetimeFigureOut">
              <a:rPr lang="en-US" smtClean="0"/>
              <a:pPr/>
              <a:t>11/9/2011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515CA-A5AB-49DD-B9CB-ADB2A9D4C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95FB92-E4D3-4B8B-AC76-AA4D61E25AEC}" type="datetimeFigureOut">
              <a:rPr lang="en-US" smtClean="0"/>
              <a:pPr/>
              <a:t>11/9/2011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515CA-A5AB-49DD-B9CB-ADB2A9D4C03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giuseppepiva.com/images/Byobu%20I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76200"/>
            <a:ext cx="6934200" cy="6465454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143000" y="5715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>
                    <a:lumMod val="85000"/>
                    <a:lumOff val="15000"/>
                  </a:schemeClr>
                </a:solidFill>
                <a:latin typeface="Papyrus" pitchFamily="66" charset="0"/>
              </a:rPr>
              <a:t>Learning the Art of Building Businesses to Last from the Masters of the 100 Year Strategy in Japan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57600" y="380999"/>
            <a:ext cx="396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Papyrus" pitchFamily="66" charset="0"/>
              </a:rPr>
              <a:t>Sustainable Business Strategy Emersion Program in Japan</a:t>
            </a:r>
          </a:p>
          <a:p>
            <a:pPr algn="ctr"/>
            <a:r>
              <a:rPr lang="en-US" sz="2000" b="1" dirty="0">
                <a:solidFill>
                  <a:schemeClr val="bg1">
                    <a:lumMod val="85000"/>
                    <a:lumOff val="15000"/>
                  </a:schemeClr>
                </a:solidFill>
                <a:latin typeface="Papyrus" pitchFamily="66" charset="0"/>
              </a:rPr>
              <a:t>April 22-27,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ajapaneseandchinesemajor.aznaddict.com/wp-content/uploads/2010/11/tea-ceremony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4495545" cy="30003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124200" y="9144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Papyrus" pitchFamily="66" charset="0"/>
              </a:rPr>
              <a:t>Meet the Grand Tea Master Learn the are of making tea</a:t>
            </a:r>
          </a:p>
          <a:p>
            <a:pPr algn="ctr"/>
            <a:r>
              <a:rPr lang="en-US" b="1" dirty="0" smtClean="0">
                <a:latin typeface="Papyrus" pitchFamily="66" charset="0"/>
              </a:rPr>
              <a:t>Kyoto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2050" name="Picture 2" descr="http://www.urasenkeny.org/images/iemoto-xv_we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2800" y="4267200"/>
            <a:ext cx="1614259" cy="1579767"/>
          </a:xfrm>
          <a:prstGeom prst="rect">
            <a:avLst/>
          </a:prstGeom>
          <a:noFill/>
        </p:spPr>
      </p:pic>
      <p:pic>
        <p:nvPicPr>
          <p:cNvPr id="2052" name="Picture 4" descr="http://factsanddetails.com/media/2/20090808-Japan%20Zone%20sen_no_riky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810000"/>
            <a:ext cx="1524000" cy="205740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600" y="6019800"/>
            <a:ext cx="9087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</a:t>
            </a:r>
            <a:r>
              <a:rPr lang="en-US" dirty="0" smtClean="0">
                <a:latin typeface="Papyrus" pitchFamily="66" charset="0"/>
              </a:rPr>
              <a:t>Sen Rikyu                                                                                                           Sen Soshitsu XV</a:t>
            </a:r>
          </a:p>
          <a:p>
            <a:r>
              <a:rPr lang="en-US" dirty="0" smtClean="0">
                <a:latin typeface="Papyrus" pitchFamily="66" charset="0"/>
              </a:rPr>
              <a:t>      1522 - 1591                                                                                                                1923 -                                                                                                       </a:t>
            </a:r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rwillia3\Desktop\Japan\Japan_goog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6" y="304799"/>
            <a:ext cx="5991225" cy="631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738880" y="4016214"/>
            <a:ext cx="1239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*</a:t>
            </a:r>
            <a:r>
              <a:rPr lang="en-US" b="1" dirty="0" smtClean="0">
                <a:solidFill>
                  <a:schemeClr val="bg1"/>
                </a:solidFill>
              </a:rPr>
              <a:t>Nagoya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99360" y="3886200"/>
            <a:ext cx="1239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*</a:t>
            </a:r>
            <a:r>
              <a:rPr lang="en-US" b="1" dirty="0" smtClean="0">
                <a:solidFill>
                  <a:schemeClr val="bg1"/>
                </a:solidFill>
              </a:rPr>
              <a:t>Kyoto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69652" y="2892719"/>
            <a:ext cx="1239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*</a:t>
            </a:r>
            <a:r>
              <a:rPr lang="en-US" b="1" dirty="0" err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Awazu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10" name="Curved Connector 9"/>
          <p:cNvCxnSpPr/>
          <p:nvPr/>
        </p:nvCxnSpPr>
        <p:spPr>
          <a:xfrm rot="16200000" flipV="1">
            <a:off x="3383358" y="3464520"/>
            <a:ext cx="873619" cy="284475"/>
          </a:xfrm>
          <a:prstGeom prst="curvedConnector3">
            <a:avLst>
              <a:gd name="adj1" fmla="val 50000"/>
            </a:avLst>
          </a:prstGeom>
          <a:ln w="25400" cmpd="sng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urved Connector 25"/>
          <p:cNvCxnSpPr/>
          <p:nvPr/>
        </p:nvCxnSpPr>
        <p:spPr>
          <a:xfrm rot="5400000">
            <a:off x="2745812" y="3220852"/>
            <a:ext cx="873622" cy="858531"/>
          </a:xfrm>
          <a:prstGeom prst="curvedConnector3">
            <a:avLst>
              <a:gd name="adj1" fmla="val 97682"/>
            </a:avLst>
          </a:prstGeom>
          <a:ln w="25400" cmpd="sng">
            <a:solidFill>
              <a:schemeClr val="bg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737362" y="709745"/>
            <a:ext cx="3063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Travel from Nagoya to </a:t>
            </a:r>
            <a:r>
              <a:rPr lang="en-US" sz="2000" dirty="0" err="1" smtClean="0">
                <a:solidFill>
                  <a:schemeClr val="bg1"/>
                </a:solidFill>
              </a:rPr>
              <a:t>Awazu</a:t>
            </a:r>
            <a:r>
              <a:rPr lang="en-US" sz="2000" dirty="0" smtClean="0">
                <a:solidFill>
                  <a:schemeClr val="bg1"/>
                </a:solidFill>
              </a:rPr>
              <a:t> to Kyoto over the 5-day program in Sustainable Business Strategies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420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89038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Papyrus" pitchFamily="66" charset="0"/>
              </a:rPr>
              <a:t>A 5-Day Emersion Program Focused on Sustainable Business Strategies</a:t>
            </a:r>
            <a:endParaRPr lang="en-US" sz="3600" dirty="0">
              <a:latin typeface="Papyrus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4602163"/>
          </a:xfrm>
        </p:spPr>
        <p:txBody>
          <a:bodyPr>
            <a:noAutofit/>
          </a:bodyPr>
          <a:lstStyle/>
          <a:p>
            <a:pPr lvl="0"/>
            <a:r>
              <a:rPr lang="en-US" sz="2000" dirty="0" smtClean="0">
                <a:latin typeface="Papyrus" pitchFamily="66" charset="0"/>
              </a:rPr>
              <a:t>Meet </a:t>
            </a:r>
            <a:r>
              <a:rPr lang="en-US" sz="2000" dirty="0">
                <a:latin typeface="Papyrus" pitchFamily="66" charset="0"/>
              </a:rPr>
              <a:t>with top executives of </a:t>
            </a:r>
            <a:r>
              <a:rPr lang="en-US" sz="2000" dirty="0" smtClean="0">
                <a:latin typeface="Papyrus" pitchFamily="66" charset="0"/>
              </a:rPr>
              <a:t>Toray </a:t>
            </a:r>
            <a:r>
              <a:rPr lang="en-US" sz="2000" dirty="0">
                <a:latin typeface="Papyrus" pitchFamily="66" charset="0"/>
              </a:rPr>
              <a:t>Industries, an </a:t>
            </a:r>
            <a:r>
              <a:rPr lang="en-US" sz="2000" dirty="0" smtClean="0">
                <a:latin typeface="Papyrus" pitchFamily="66" charset="0"/>
              </a:rPr>
              <a:t>$20 </a:t>
            </a:r>
            <a:r>
              <a:rPr lang="en-US" sz="2000" dirty="0">
                <a:latin typeface="Papyrus" pitchFamily="66" charset="0"/>
              </a:rPr>
              <a:t>billion multi-national </a:t>
            </a:r>
            <a:r>
              <a:rPr lang="en-US" sz="2000" dirty="0" smtClean="0">
                <a:latin typeface="Papyrus" pitchFamily="66" charset="0"/>
              </a:rPr>
              <a:t>corporation</a:t>
            </a:r>
          </a:p>
          <a:p>
            <a:pPr lvl="0"/>
            <a:r>
              <a:rPr lang="en-US" sz="2000" dirty="0" smtClean="0">
                <a:latin typeface="Papyrus" pitchFamily="66" charset="0"/>
              </a:rPr>
              <a:t>Tour the Toyota Factory in Nagoya and meet with top management</a:t>
            </a:r>
            <a:endParaRPr lang="en-US" sz="2000" dirty="0">
              <a:latin typeface="Papyrus" pitchFamily="66" charset="0"/>
            </a:endParaRPr>
          </a:p>
          <a:p>
            <a:pPr lvl="0"/>
            <a:r>
              <a:rPr lang="en-US" sz="2000" dirty="0">
                <a:latin typeface="Papyrus" pitchFamily="66" charset="0"/>
              </a:rPr>
              <a:t>Travel to Kyoto to learn the art of making tea with Dr </a:t>
            </a:r>
            <a:r>
              <a:rPr lang="en-US" sz="2000" dirty="0" err="1">
                <a:latin typeface="Papyrus" pitchFamily="66" charset="0"/>
              </a:rPr>
              <a:t>Genshitsu</a:t>
            </a:r>
            <a:r>
              <a:rPr lang="en-US" sz="2000" dirty="0">
                <a:latin typeface="Papyrus" pitchFamily="66" charset="0"/>
              </a:rPr>
              <a:t> </a:t>
            </a:r>
            <a:r>
              <a:rPr lang="en-US" sz="2000" dirty="0" err="1">
                <a:latin typeface="Papyrus" pitchFamily="66" charset="0"/>
              </a:rPr>
              <a:t>Sen</a:t>
            </a:r>
            <a:r>
              <a:rPr lang="en-US" sz="2000" dirty="0">
                <a:latin typeface="Papyrus" pitchFamily="66" charset="0"/>
              </a:rPr>
              <a:t>, the 15th grand tea master</a:t>
            </a:r>
          </a:p>
          <a:p>
            <a:pPr lvl="0"/>
            <a:r>
              <a:rPr lang="en-US" sz="2000" dirty="0">
                <a:latin typeface="Papyrus" pitchFamily="66" charset="0"/>
              </a:rPr>
              <a:t>Spend a night in </a:t>
            </a:r>
            <a:r>
              <a:rPr lang="en-US" sz="2000" dirty="0" err="1">
                <a:latin typeface="Papyrus" pitchFamily="66" charset="0"/>
              </a:rPr>
              <a:t>Houshi</a:t>
            </a:r>
            <a:r>
              <a:rPr lang="en-US" sz="2000" dirty="0">
                <a:latin typeface="Papyrus" pitchFamily="66" charset="0"/>
              </a:rPr>
              <a:t> </a:t>
            </a:r>
            <a:r>
              <a:rPr lang="en-US" sz="2000" dirty="0" err="1">
                <a:latin typeface="Papyrus" pitchFamily="66" charset="0"/>
              </a:rPr>
              <a:t>Ryokan</a:t>
            </a:r>
            <a:r>
              <a:rPr lang="en-US" sz="2000" dirty="0">
                <a:latin typeface="Papyrus" pitchFamily="66" charset="0"/>
              </a:rPr>
              <a:t>, the world’s oldest </a:t>
            </a:r>
            <a:r>
              <a:rPr lang="en-US" sz="2000" dirty="0" smtClean="0">
                <a:latin typeface="Papyrus" pitchFamily="66" charset="0"/>
              </a:rPr>
              <a:t>continuously operating business, </a:t>
            </a:r>
            <a:r>
              <a:rPr lang="en-US" sz="2000" dirty="0">
                <a:latin typeface="Papyrus" pitchFamily="66" charset="0"/>
              </a:rPr>
              <a:t>and learn about the </a:t>
            </a:r>
            <a:r>
              <a:rPr lang="en-US" sz="2000" dirty="0" smtClean="0">
                <a:latin typeface="Papyrus" pitchFamily="66" charset="0"/>
              </a:rPr>
              <a:t>46</a:t>
            </a:r>
            <a:r>
              <a:rPr lang="en-US" sz="2000" baseline="30000" dirty="0" smtClean="0">
                <a:latin typeface="Papyrus" pitchFamily="66" charset="0"/>
              </a:rPr>
              <a:t>th</a:t>
            </a:r>
            <a:r>
              <a:rPr lang="en-US" sz="2000" dirty="0" smtClean="0">
                <a:latin typeface="Papyrus" pitchFamily="66" charset="0"/>
              </a:rPr>
              <a:t> generation family run business and </a:t>
            </a:r>
            <a:r>
              <a:rPr lang="en-US" sz="2000" dirty="0">
                <a:latin typeface="Papyrus" pitchFamily="66" charset="0"/>
              </a:rPr>
              <a:t>environmental sustainability used in managing the properties natural hot springs</a:t>
            </a:r>
          </a:p>
          <a:p>
            <a:pPr lvl="0"/>
            <a:r>
              <a:rPr lang="en-US" sz="2000" dirty="0">
                <a:latin typeface="Papyrus" pitchFamily="66" charset="0"/>
              </a:rPr>
              <a:t>Study simplicity at the UNESCO World Heritage site </a:t>
            </a:r>
            <a:r>
              <a:rPr lang="en-US" sz="2000" dirty="0" err="1">
                <a:latin typeface="Papyrus" pitchFamily="66" charset="0"/>
              </a:rPr>
              <a:t>Ryoanji</a:t>
            </a:r>
            <a:r>
              <a:rPr lang="en-US" sz="2000" dirty="0">
                <a:latin typeface="Papyrus" pitchFamily="66" charset="0"/>
              </a:rPr>
              <a:t> Zen </a:t>
            </a:r>
            <a:r>
              <a:rPr lang="en-US" sz="2000" dirty="0" smtClean="0">
                <a:latin typeface="Papyrus" pitchFamily="66" charset="0"/>
              </a:rPr>
              <a:t>Temple</a:t>
            </a:r>
            <a:endParaRPr lang="en-US" sz="2000" dirty="0">
              <a:latin typeface="Papyrus" pitchFamily="66" charset="0"/>
            </a:endParaRPr>
          </a:p>
          <a:p>
            <a:pPr lvl="0"/>
            <a:r>
              <a:rPr lang="en-US" sz="2000" dirty="0">
                <a:latin typeface="Papyrus" pitchFamily="66" charset="0"/>
              </a:rPr>
              <a:t>Learn the key elements of sustainability in strategic planning as embraced by Japanese companies through faculty led </a:t>
            </a:r>
            <a:r>
              <a:rPr lang="en-US" sz="2000" dirty="0" smtClean="0">
                <a:latin typeface="Papyrus" pitchFamily="66" charset="0"/>
              </a:rPr>
              <a:t>discussions</a:t>
            </a:r>
            <a:endParaRPr lang="en-US" sz="2000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429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219200" y="1295400"/>
            <a:ext cx="63855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6000" dirty="0" smtClean="0">
                <a:solidFill>
                  <a:schemeClr val="bg1"/>
                </a:solidFill>
                <a:latin typeface="Calibri" pitchFamily="34" charset="0"/>
              </a:rPr>
              <a:t>BUSINESS PROCESS</a:t>
            </a:r>
            <a:endParaRPr lang="en-US" sz="6000" dirty="0">
              <a:solidFill>
                <a:schemeClr val="bg1"/>
              </a:solidFill>
              <a:latin typeface="Calibri" pitchFamily="34" charset="0"/>
            </a:endParaRPr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4202748" y="2362200"/>
            <a:ext cx="1588" cy="287053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/>
            <a:tailEnd type="arrow" w="med" len="med"/>
          </a:ln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282440" y="3429000"/>
            <a:ext cx="457263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STRATEGIC VISION</a:t>
            </a:r>
            <a:endParaRPr lang="en-US" sz="30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76600" y="5425755"/>
            <a:ext cx="457263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/>
            <a:r>
              <a:rPr lang="en-US" sz="3000" dirty="0" smtClean="0">
                <a:solidFill>
                  <a:schemeClr val="bg1"/>
                </a:solidFill>
                <a:latin typeface="Calibri" pitchFamily="34" charset="0"/>
              </a:rPr>
              <a:t>SUSTAINABLE OUTCOMES</a:t>
            </a:r>
            <a:endParaRPr lang="en-US" sz="30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4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upload.wikimedia.org/wikipedia/commons/thumb/b/b9/Nakanoshima-Mitsui-bldg-01.jpg/220px-Nakanoshima-Mitsui-bldg-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219200"/>
            <a:ext cx="3505200" cy="527373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0" y="381000"/>
            <a:ext cx="1861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Toray Industries</a:t>
            </a:r>
          </a:p>
          <a:p>
            <a:r>
              <a:rPr lang="en-US" b="1" dirty="0" smtClean="0">
                <a:latin typeface="Papyrus" pitchFamily="66" charset="0"/>
              </a:rPr>
              <a:t>         Nagoya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524000"/>
            <a:ext cx="2819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Papyrus" pitchFamily="66" charset="0"/>
              </a:rPr>
              <a:t>$20 Billion in Revenue</a:t>
            </a:r>
            <a:endParaRPr lang="en-US" dirty="0">
              <a:latin typeface="Papyru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Papyru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Papyrus" pitchFamily="66" charset="0"/>
              </a:rPr>
              <a:t>World's</a:t>
            </a:r>
            <a:r>
              <a:rPr lang="en-US" dirty="0">
                <a:latin typeface="Papyrus" pitchFamily="66" charset="0"/>
              </a:rPr>
              <a:t> </a:t>
            </a:r>
            <a:r>
              <a:rPr lang="en-US" dirty="0" smtClean="0">
                <a:latin typeface="Papyrus" pitchFamily="66" charset="0"/>
              </a:rPr>
              <a:t>largest </a:t>
            </a:r>
            <a:r>
              <a:rPr lang="en-US" dirty="0">
                <a:latin typeface="Papyrus" pitchFamily="66" charset="0"/>
              </a:rPr>
              <a:t>carbon fiber </a:t>
            </a:r>
            <a:r>
              <a:rPr lang="en-US" dirty="0" smtClean="0">
                <a:latin typeface="Papyrus" pitchFamily="66" charset="0"/>
              </a:rPr>
              <a:t> manufacturer</a:t>
            </a:r>
            <a:r>
              <a:rPr lang="en-US" dirty="0">
                <a:latin typeface="Papyrus" pitchFamily="66" charset="0"/>
              </a:rPr>
              <a:t> 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>
              <a:latin typeface="Papyrus" pitchFamily="66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>
                <a:latin typeface="Papyrus" pitchFamily="66" charset="0"/>
              </a:rPr>
              <a:t>Clients </a:t>
            </a:r>
            <a:r>
              <a:rPr lang="en-US" dirty="0">
                <a:latin typeface="Papyrus" pitchFamily="66" charset="0"/>
              </a:rPr>
              <a:t>include aircraft, </a:t>
            </a:r>
            <a:r>
              <a:rPr lang="en-US" dirty="0" smtClean="0">
                <a:latin typeface="Papyrus" pitchFamily="66" charset="0"/>
              </a:rPr>
              <a:t>automobile</a:t>
            </a:r>
            <a:r>
              <a:rPr lang="en-US" dirty="0">
                <a:latin typeface="Papyrus" pitchFamily="66" charset="0"/>
              </a:rPr>
              <a:t>, and wind power </a:t>
            </a:r>
            <a:r>
              <a:rPr lang="en-US" dirty="0" smtClean="0">
                <a:latin typeface="Papyrus" pitchFamily="66" charset="0"/>
              </a:rPr>
              <a:t>industry</a:t>
            </a:r>
            <a:endParaRPr lang="en-US" dirty="0">
              <a:latin typeface="Papyrus" pitchFamily="66" charset="0"/>
            </a:endParaRPr>
          </a:p>
          <a:p>
            <a:endParaRPr lang="en-US" dirty="0"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40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images.travelpod.com/users/monchhichi/1.1273059604.toyota-headquart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447800"/>
            <a:ext cx="4160556" cy="3124200"/>
          </a:xfrm>
          <a:prstGeom prst="rect">
            <a:avLst/>
          </a:prstGeom>
          <a:noFill/>
        </p:spPr>
      </p:pic>
      <p:pic>
        <p:nvPicPr>
          <p:cNvPr id="28676" name="Picture 4" descr="http://www.treehugger.com/toyota-2010-prius-factory-assembly-line-photo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6934" y="1676400"/>
            <a:ext cx="2894273" cy="2133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86200" y="609600"/>
            <a:ext cx="17924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Toyota Motors</a:t>
            </a:r>
          </a:p>
          <a:p>
            <a:r>
              <a:rPr lang="en-US" b="1" dirty="0" smtClean="0">
                <a:latin typeface="Papyrus" pitchFamily="66" charset="0"/>
              </a:rPr>
              <a:t>        Nagoya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6146" name="Picture 2" descr="http://auto.consumerelectron.com/uploadfiles/3042netru-1287886857/sema-2010-toyota-prius-c-amp-a-custom-is-the-new-definition-of-all-show-no-go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4495800"/>
            <a:ext cx="2743200" cy="1820092"/>
          </a:xfrm>
          <a:prstGeom prst="rect">
            <a:avLst/>
          </a:prstGeom>
          <a:noFill/>
        </p:spPr>
      </p:pic>
      <p:pic>
        <p:nvPicPr>
          <p:cNvPr id="6148" name="Picture 4" descr="http://www.autospies.com/images/users/tryme/main/tesla-roadster-sport-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4953000"/>
            <a:ext cx="2590800" cy="14604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5306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3.bp.blogspot.com/_XZtOBjNWtTs/Swa_KD7KA3I/AAAAAAAAB44/vgvH3Fo9Gzk/s1600/World%E2%80%99s+Oldest+Hotel+Hoshi+Ryokan,+Jap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447800"/>
            <a:ext cx="5334000" cy="40005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185099" y="6096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Papyrus" pitchFamily="66" charset="0"/>
              </a:rPr>
              <a:t>        Visit </a:t>
            </a:r>
            <a:r>
              <a:rPr lang="en-US" b="1" dirty="0" err="1" smtClean="0">
                <a:latin typeface="Papyrus" pitchFamily="66" charset="0"/>
              </a:rPr>
              <a:t>Houshi</a:t>
            </a:r>
            <a:r>
              <a:rPr lang="en-US" b="1" dirty="0" smtClean="0">
                <a:latin typeface="Papyrus" pitchFamily="66" charset="0"/>
              </a:rPr>
              <a:t> </a:t>
            </a:r>
            <a:r>
              <a:rPr lang="en-US" b="1" dirty="0" err="1" smtClean="0">
                <a:latin typeface="Papyrus" pitchFamily="66" charset="0"/>
              </a:rPr>
              <a:t>Ryokan</a:t>
            </a:r>
            <a:endParaRPr lang="en-US" b="1" dirty="0" smtClean="0">
              <a:latin typeface="Papyrus" pitchFamily="66" charset="0"/>
            </a:endParaRPr>
          </a:p>
          <a:p>
            <a:pPr algn="ctr"/>
            <a:r>
              <a:rPr lang="en-US" b="1" dirty="0" err="1" smtClean="0">
                <a:latin typeface="Papyrus" pitchFamily="66" charset="0"/>
              </a:rPr>
              <a:t>Awazu</a:t>
            </a:r>
            <a:r>
              <a:rPr lang="en-US" b="1" dirty="0" smtClean="0">
                <a:latin typeface="Papyrus" pitchFamily="66" charset="0"/>
              </a:rPr>
              <a:t>, Ishikawa</a:t>
            </a:r>
            <a:endParaRPr lang="en-US" b="1" dirty="0">
              <a:latin typeface="Papyru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13380" y="5709920"/>
            <a:ext cx="54280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Papyrus" pitchFamily="66" charset="0"/>
              </a:rPr>
              <a:t>World’s Oldest Continuously Operating Company </a:t>
            </a:r>
          </a:p>
          <a:p>
            <a:pPr algn="ctr"/>
            <a:r>
              <a:rPr lang="en-US" dirty="0" smtClean="0">
                <a:latin typeface="Papyrus" pitchFamily="66" charset="0"/>
              </a:rPr>
              <a:t>                1300 years,   46 Generations</a:t>
            </a:r>
            <a:endParaRPr lang="en-US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etsuya\Desktop\JPN 2-1-11 DSCN87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1136" y="307848"/>
            <a:ext cx="4681728" cy="624230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3962400"/>
            <a:ext cx="19607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Papyrus" pitchFamily="66" charset="0"/>
              </a:rPr>
              <a:t>46</a:t>
            </a:r>
            <a:r>
              <a:rPr lang="en-US" sz="1600" baseline="30000" dirty="0" smtClean="0">
                <a:latin typeface="Papyrus" pitchFamily="66" charset="0"/>
              </a:rPr>
              <a:t>th </a:t>
            </a:r>
            <a:r>
              <a:rPr lang="en-US" sz="1600" dirty="0" smtClean="0">
                <a:latin typeface="Papyrus" pitchFamily="66" charset="0"/>
              </a:rPr>
              <a:t>Hoshi Zengoro</a:t>
            </a:r>
            <a:endParaRPr lang="en-US" sz="1600" dirty="0">
              <a:latin typeface="Papyru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971800" y="5943600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Papyrus" pitchFamily="66" charset="0"/>
              </a:rPr>
              <a:t> UNESCO World Heritage</a:t>
            </a:r>
            <a:endParaRPr lang="en-US" dirty="0">
              <a:latin typeface="Papyrus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533399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Papyrus" pitchFamily="66" charset="0"/>
              </a:rPr>
              <a:t>Ryoanji Zen Temple, Kyoto</a:t>
            </a:r>
            <a:endParaRPr lang="en-US" b="1" dirty="0">
              <a:latin typeface="Papyrus" pitchFamily="66" charset="0"/>
            </a:endParaRPr>
          </a:p>
        </p:txBody>
      </p:sp>
      <p:pic>
        <p:nvPicPr>
          <p:cNvPr id="30724" name="Picture 4" descr="http://images.businessweek.com/ss/06/03/japan_temples/image/ryoanj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212190"/>
            <a:ext cx="5448300" cy="42932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53134"/>
            <a:ext cx="8229600" cy="646331"/>
          </a:xfr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latin typeface="Papyrus" pitchFamily="66" charset="0"/>
                <a:ea typeface="+mn-ea"/>
                <a:cs typeface="+mn-cs"/>
              </a:rPr>
              <a:t>Ninna-ji</a:t>
            </a:r>
            <a:r>
              <a:rPr lang="en-US" sz="1800" b="1" dirty="0" smtClean="0">
                <a:latin typeface="Papyrus" pitchFamily="66" charset="0"/>
                <a:ea typeface="+mn-ea"/>
                <a:cs typeface="+mn-cs"/>
              </a:rPr>
              <a:t>  </a:t>
            </a:r>
            <a:r>
              <a:rPr lang="en-US" sz="1800" b="1" dirty="0">
                <a:latin typeface="Papyrus" pitchFamily="66" charset="0"/>
                <a:ea typeface="+mn-ea"/>
                <a:cs typeface="+mn-cs"/>
              </a:rPr>
              <a:t>Temple, Kyoto</a:t>
            </a:r>
            <a:br>
              <a:rPr lang="en-US" sz="1800" b="1" dirty="0">
                <a:latin typeface="Papyrus" pitchFamily="66" charset="0"/>
                <a:ea typeface="+mn-ea"/>
                <a:cs typeface="+mn-cs"/>
              </a:rPr>
            </a:br>
            <a:endParaRPr lang="en-US" sz="1800" b="1" dirty="0">
              <a:latin typeface="Papyrus" pitchFamily="66" charset="0"/>
              <a:ea typeface="+mn-ea"/>
              <a:cs typeface="+mn-cs"/>
            </a:endParaRPr>
          </a:p>
        </p:txBody>
      </p:sp>
      <p:pic>
        <p:nvPicPr>
          <p:cNvPr id="2051" name="Picture 3" descr="http://www.luc.edu/asianstudies/images/jjapan_cherry_bloss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7010400" cy="5331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525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247</Words>
  <Application>Microsoft Office PowerPoint</Application>
  <PresentationFormat>On-screen Show (4:3)</PresentationFormat>
  <Paragraphs>40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A 5-Day Emersion Program Focused on Sustainable Business 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Ninna-ji  Temple, Kyoto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Tetsuya</dc:creator>
  <cp:lastModifiedBy>Graziadio School of Business and Management</cp:lastModifiedBy>
  <cp:revision>67</cp:revision>
  <dcterms:created xsi:type="dcterms:W3CDTF">2010-12-23T23:07:56Z</dcterms:created>
  <dcterms:modified xsi:type="dcterms:W3CDTF">2011-11-09T23:44:02Z</dcterms:modified>
</cp:coreProperties>
</file>